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3" r:id="rId2"/>
    <p:sldId id="294" r:id="rId3"/>
    <p:sldId id="295" r:id="rId4"/>
    <p:sldId id="29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82733-40C2-AD89-19DE-818252744D24}" name="Caroline REEB" initials="cr" userId="S::caroline.reeb@cncc.fr::b5a20af6-c504-4b95-9c96-036d715cffe9" providerId="AD"/>
  <p188:author id="{071A6237-4ABA-4750-9F3B-E208A933658C}" name="Frédérique SIMEON" initials="fs" userId="S::frederique.simeon@cncc.fr::c7393f35-ba35-4572-a311-083d2cb870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7"/>
    <a:srgbClr val="E1CC9F"/>
    <a:srgbClr val="F3EEE2"/>
    <a:srgbClr val="EF785C"/>
    <a:srgbClr val="3553A3"/>
    <a:srgbClr val="003B55"/>
    <a:srgbClr val="F2928F"/>
    <a:srgbClr val="EFCE2F"/>
    <a:srgbClr val="B7991D"/>
    <a:srgbClr val="A3B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1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0D4860-61AC-6A41-AB83-8D8223DF4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E0E2D1-D3C8-1841-8DD7-7662AB2D3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953D-174A-2344-8D97-EB6D57D3CFF3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D24392-3D1A-E248-AFD2-2BA85FB3D3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A0D82F-A24B-3D42-B1AC-2C58DE1326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50EE2-7F07-D54C-AAAF-ED5DAF67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77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2FC4-F483-428A-8452-380AF64498BC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C45C-AFBE-429A-9F03-9E7E57E58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AEEBB-82EB-6D4C-B05F-47351257F22D}"/>
              </a:ext>
            </a:extLst>
          </p:cNvPr>
          <p:cNvSpPr/>
          <p:nvPr userDrawn="1"/>
        </p:nvSpPr>
        <p:spPr>
          <a:xfrm>
            <a:off x="0" y="-11113"/>
            <a:ext cx="12192000" cy="6858000"/>
          </a:xfrm>
          <a:prstGeom prst="rect">
            <a:avLst/>
          </a:prstGeom>
          <a:solidFill>
            <a:srgbClr val="0C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3B55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E09A2D-5F7A-F347-B3DB-13B036939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0329"/>
          <a:stretch/>
        </p:blipFill>
        <p:spPr>
          <a:xfrm>
            <a:off x="0" y="0"/>
            <a:ext cx="12192000" cy="68468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B9F5F1-C506-2F44-838D-E7D3060EC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7" t="20390" r="31642" b="3165"/>
          <a:stretch/>
        </p:blipFill>
        <p:spPr>
          <a:xfrm>
            <a:off x="7940233" y="-11113"/>
            <a:ext cx="4251767" cy="6846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DD2DCA-66FF-BF40-92A2-2C6E2D962721}"/>
              </a:ext>
            </a:extLst>
          </p:cNvPr>
          <p:cNvSpPr/>
          <p:nvPr userDrawn="1"/>
        </p:nvSpPr>
        <p:spPr>
          <a:xfrm>
            <a:off x="403860" y="405114"/>
            <a:ext cx="11384280" cy="599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A57B48-6EB1-0444-B348-30319CC3C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2" b="-23751"/>
          <a:stretch/>
        </p:blipFill>
        <p:spPr>
          <a:xfrm>
            <a:off x="250516" y="0"/>
            <a:ext cx="858086" cy="20071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57B209-5B18-D648-B98E-61DAD7B2BE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83" y="5738985"/>
            <a:ext cx="1105269" cy="499910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2294CB9-6D35-764E-9662-64AB1E78AB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9118" y="1825625"/>
            <a:ext cx="9995647" cy="4251555"/>
          </a:xfr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Operetta 12 Demi Bold" pitchFamily="2" charset="77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7B5C049F-EC13-E84B-B94B-BF652EB73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118" y="365125"/>
            <a:ext cx="9994682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3B55"/>
                </a:solidFill>
                <a:latin typeface="Operetta 12 Black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981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D2DCA-66FF-BF40-92A2-2C6E2D962721}"/>
              </a:ext>
            </a:extLst>
          </p:cNvPr>
          <p:cNvSpPr/>
          <p:nvPr userDrawn="1"/>
        </p:nvSpPr>
        <p:spPr>
          <a:xfrm>
            <a:off x="403860" y="405114"/>
            <a:ext cx="11384280" cy="599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A57B48-6EB1-0444-B348-30319CC3C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2" b="-23751"/>
          <a:stretch/>
        </p:blipFill>
        <p:spPr>
          <a:xfrm>
            <a:off x="250516" y="0"/>
            <a:ext cx="858086" cy="20071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57B209-5B18-D648-B98E-61DAD7B2B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15" y="6176963"/>
            <a:ext cx="1105269" cy="499910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2294CB9-6D35-764E-9662-64AB1E78AB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9118" y="1825625"/>
            <a:ext cx="9995647" cy="4251555"/>
          </a:xfr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Operetta 12 Demi Bold" pitchFamily="2" charset="77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7B5C049F-EC13-E84B-B94B-BF652EB73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118" y="365125"/>
            <a:ext cx="9994682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3B55"/>
                </a:solidFill>
                <a:latin typeface="Operetta 12 Black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335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C0337-92E2-41FE-885D-EA241C4051B1}"/>
              </a:ext>
            </a:extLst>
          </p:cNvPr>
          <p:cNvSpPr/>
          <p:nvPr userDrawn="1"/>
        </p:nvSpPr>
        <p:spPr>
          <a:xfrm>
            <a:off x="0" y="-11113"/>
            <a:ext cx="12192000" cy="6858000"/>
          </a:xfrm>
          <a:prstGeom prst="rect">
            <a:avLst/>
          </a:prstGeom>
          <a:solidFill>
            <a:srgbClr val="0C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9FB97BDD-8C1A-9C49-9B9A-34064A552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8612" r="-619" b="26311"/>
          <a:stretch/>
        </p:blipFill>
        <p:spPr>
          <a:xfrm flipH="1">
            <a:off x="-54906" y="-19923"/>
            <a:ext cx="12265736" cy="68691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72D79C-0A4B-C44A-8DF1-22AE5636B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0329"/>
          <a:stretch/>
        </p:blipFill>
        <p:spPr>
          <a:xfrm>
            <a:off x="18830" y="-4405"/>
            <a:ext cx="12192000" cy="68468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05BB43-DA44-E642-B056-AF2475567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" t="34603" r="-11914" b="9898"/>
          <a:stretch/>
        </p:blipFill>
        <p:spPr>
          <a:xfrm>
            <a:off x="201172" y="-22226"/>
            <a:ext cx="9088065" cy="686911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BB7A3AD-F2B0-4746-8780-271A0CFEF9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0275" y="6080974"/>
            <a:ext cx="976722" cy="426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089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631218-B170-4FDC-B95C-78925877C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10267" r="4076" b="210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B0FC0D9D-C72D-414B-86ED-31DD60EFF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9" t="11809" r="-7151" b="2546"/>
          <a:stretch/>
        </p:blipFill>
        <p:spPr>
          <a:xfrm>
            <a:off x="0" y="0"/>
            <a:ext cx="5323839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C0337-92E2-41FE-885D-EA241C4051B1}"/>
              </a:ext>
            </a:extLst>
          </p:cNvPr>
          <p:cNvSpPr/>
          <p:nvPr userDrawn="1"/>
        </p:nvSpPr>
        <p:spPr>
          <a:xfrm>
            <a:off x="1057984" y="2152890"/>
            <a:ext cx="10076033" cy="2864649"/>
          </a:xfrm>
          <a:prstGeom prst="rect">
            <a:avLst/>
          </a:prstGeom>
          <a:solidFill>
            <a:srgbClr val="00478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D88FE345-7E15-465F-BACF-DE3BEEC3EA1E}"/>
              </a:ext>
            </a:extLst>
          </p:cNvPr>
          <p:cNvGrpSpPr/>
          <p:nvPr userDrawn="1"/>
        </p:nvGrpSpPr>
        <p:grpSpPr>
          <a:xfrm>
            <a:off x="11065225" y="4278997"/>
            <a:ext cx="152400" cy="152400"/>
            <a:chOff x="2441713" y="883920"/>
            <a:chExt cx="152400" cy="152400"/>
          </a:xfrm>
        </p:grpSpPr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7E1B6586-C901-47FD-85B4-F6431B5129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913" y="883920"/>
              <a:ext cx="0" cy="1524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38BDFF6B-36F0-4F98-9930-61A65EA83731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517913" y="883920"/>
              <a:ext cx="0" cy="1524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itre 1">
            <a:extLst>
              <a:ext uri="{FF2B5EF4-FFF2-40B4-BE49-F238E27FC236}">
                <a16:creationId xmlns:a16="http://schemas.microsoft.com/office/drawing/2014/main" id="{62AC44DB-9CBC-4E47-AC75-7EECF50B2D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911776"/>
            <a:ext cx="10058400" cy="1425606"/>
          </a:xfrm>
        </p:spPr>
        <p:txBody>
          <a:bodyPr anchor="t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Bodoni Moda 9pt Black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pic>
        <p:nvPicPr>
          <p:cNvPr id="81" name="Image" descr="Image">
            <a:extLst>
              <a:ext uri="{FF2B5EF4-FFF2-40B4-BE49-F238E27FC236}">
                <a16:creationId xmlns:a16="http://schemas.microsoft.com/office/drawing/2014/main" id="{DF4C88CC-0C33-514F-87F6-AB8A0CAC5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0275" y="6080974"/>
            <a:ext cx="976722" cy="426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2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D8FB4A-4C40-9B49-B5B3-F0F102C461ED}"/>
              </a:ext>
            </a:extLst>
          </p:cNvPr>
          <p:cNvSpPr/>
          <p:nvPr userDrawn="1"/>
        </p:nvSpPr>
        <p:spPr>
          <a:xfrm>
            <a:off x="0" y="-11114"/>
            <a:ext cx="12192000" cy="6869113"/>
          </a:xfrm>
          <a:prstGeom prst="rect">
            <a:avLst/>
          </a:prstGeom>
          <a:solidFill>
            <a:srgbClr val="004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8B9DD1-35F0-ED4D-8BD5-D70A27E7A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0200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EFA5B126-222D-6741-8C3F-CE5CEAF9F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7" t="20390" r="31642" b="3165"/>
          <a:stretch/>
        </p:blipFill>
        <p:spPr>
          <a:xfrm>
            <a:off x="7940233" y="-11113"/>
            <a:ext cx="4251767" cy="68468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229BBE-3445-C347-9739-4A58F883EEBC}"/>
              </a:ext>
            </a:extLst>
          </p:cNvPr>
          <p:cNvSpPr/>
          <p:nvPr userDrawn="1"/>
        </p:nvSpPr>
        <p:spPr>
          <a:xfrm>
            <a:off x="403860" y="405114"/>
            <a:ext cx="11384280" cy="599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4BA6CE-1B89-EC4C-ACDE-74268065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2" b="-23751"/>
          <a:stretch/>
        </p:blipFill>
        <p:spPr>
          <a:xfrm>
            <a:off x="250516" y="0"/>
            <a:ext cx="858086" cy="200718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C8966-4311-4C52-B6FF-A3C983B5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32" y="1825625"/>
            <a:ext cx="10451033" cy="4251555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Bodoni Moda 9pt SemiBold" pitchFamily="2" charset="77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23C59C-9D52-B048-A5F8-BC6B20E188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83" y="5738985"/>
            <a:ext cx="1105269" cy="499910"/>
          </a:xfrm>
          <a:prstGeom prst="rect">
            <a:avLst/>
          </a:prstGeom>
        </p:spPr>
      </p:pic>
      <p:sp>
        <p:nvSpPr>
          <p:cNvPr id="11" name="Titre 75">
            <a:extLst>
              <a:ext uri="{FF2B5EF4-FFF2-40B4-BE49-F238E27FC236}">
                <a16:creationId xmlns:a16="http://schemas.microsoft.com/office/drawing/2014/main" id="{4D6DAC88-D4EF-E84D-8E38-8252C0BF7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3686" y="810730"/>
            <a:ext cx="10364454" cy="49991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004787"/>
                </a:solidFill>
                <a:latin typeface="Bodoni Moda 9pt Black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591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F1D0247-0F8A-7A43-812B-D01AD3C5A001}"/>
              </a:ext>
            </a:extLst>
          </p:cNvPr>
          <p:cNvSpPr/>
          <p:nvPr userDrawn="1"/>
        </p:nvSpPr>
        <p:spPr>
          <a:xfrm>
            <a:off x="0" y="-11114"/>
            <a:ext cx="12192000" cy="6869113"/>
          </a:xfrm>
          <a:prstGeom prst="rect">
            <a:avLst/>
          </a:prstGeom>
          <a:solidFill>
            <a:srgbClr val="004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E631E7-D297-694B-9868-FA04BE091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10200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4D9AAA8A-462A-C947-963B-A294A4CAC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7" t="20390" r="31642" b="3165"/>
          <a:stretch/>
        </p:blipFill>
        <p:spPr>
          <a:xfrm>
            <a:off x="7940233" y="-11113"/>
            <a:ext cx="4251767" cy="6846887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FD90418-2DEA-BB46-88FB-E358DDC8526C}"/>
              </a:ext>
            </a:extLst>
          </p:cNvPr>
          <p:cNvSpPr/>
          <p:nvPr userDrawn="1"/>
        </p:nvSpPr>
        <p:spPr>
          <a:xfrm>
            <a:off x="403860" y="405114"/>
            <a:ext cx="11384280" cy="599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AA5E4CAB-1E8B-FA40-B67E-971C6272D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2" b="-23751"/>
          <a:stretch/>
        </p:blipFill>
        <p:spPr>
          <a:xfrm>
            <a:off x="250516" y="0"/>
            <a:ext cx="858086" cy="2007186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5C82454B-2240-1F49-A54F-9179D5DFC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83" y="5738985"/>
            <a:ext cx="1105269" cy="499910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01C8435-0CC4-0241-81BF-BB8CFD3C1B4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4610" y="2065874"/>
            <a:ext cx="2405152" cy="3673111"/>
          </a:xfrm>
        </p:spPr>
        <p:txBody>
          <a:bodyPr/>
          <a:lstStyle>
            <a:lvl1pPr marL="92075" indent="-92075">
              <a:defRPr lang="fr-FR" sz="1800" b="1" i="0" kern="1200" dirty="0">
                <a:solidFill>
                  <a:schemeClr val="tx1"/>
                </a:solidFill>
                <a:latin typeface="Bodoni Moda 9pt SemiBold" pitchFamily="2" charset="77"/>
                <a:ea typeface="+mn-ea"/>
                <a:cs typeface="+mn-cs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marL="92075" lvl="0" indent="-92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Malgun Gothic" panose="020B0503020000020004" pitchFamily="34" charset="-127"/>
              <a:buChar char="​"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6C813D6-B45A-F449-B7D2-357533E3985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60449" y="2065874"/>
            <a:ext cx="2405152" cy="3673111"/>
          </a:xfrm>
        </p:spPr>
        <p:txBody>
          <a:bodyPr/>
          <a:lstStyle>
            <a:lvl1pPr marL="92075" indent="-92075">
              <a:defRPr lang="fr-FR" sz="1800" b="1" i="0" kern="1200" dirty="0">
                <a:solidFill>
                  <a:schemeClr val="tx1"/>
                </a:solidFill>
                <a:latin typeface="Bodoni Moda 9pt SemiBold" pitchFamily="2" charset="77"/>
                <a:ea typeface="+mn-ea"/>
                <a:cs typeface="+mn-cs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marL="92075" lvl="0" indent="-92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Malgun Gothic" panose="020B0503020000020004" pitchFamily="34" charset="-127"/>
              <a:buChar char="​"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22B970C-758D-4E4A-9D31-73A630A13EF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16288" y="2065874"/>
            <a:ext cx="2405152" cy="3673111"/>
          </a:xfrm>
        </p:spPr>
        <p:txBody>
          <a:bodyPr/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Malgun Gothic" panose="020B0503020000020004" pitchFamily="34" charset="-127"/>
              <a:buChar char="​"/>
              <a:defRPr lang="fr-FR" sz="1800" b="1" i="0" kern="1200" dirty="0">
                <a:solidFill>
                  <a:schemeClr val="tx1"/>
                </a:solidFill>
                <a:latin typeface="Bodoni Moda 9pt SemiBold" pitchFamily="2" charset="77"/>
                <a:ea typeface="+mn-ea"/>
                <a:cs typeface="+mn-cs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marL="92075" lvl="0" indent="-92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Malgun Gothic" panose="020B0503020000020004" pitchFamily="34" charset="-127"/>
              <a:buChar char="​"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5AC76CE-3560-8A40-B7CC-AC9BD0BBF52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2127" y="2065874"/>
            <a:ext cx="2405152" cy="3673111"/>
          </a:xfrm>
        </p:spPr>
        <p:txBody>
          <a:bodyPr/>
          <a:lstStyle>
            <a:lvl1pPr marL="92075" indent="-92075">
              <a:defRPr lang="fr-FR" sz="1800" b="1" i="0" kern="1200" dirty="0">
                <a:solidFill>
                  <a:schemeClr val="tx1"/>
                </a:solidFill>
                <a:latin typeface="Bodoni Moda 9pt SemiBold" pitchFamily="2" charset="77"/>
                <a:ea typeface="+mn-ea"/>
                <a:cs typeface="+mn-cs"/>
              </a:defRPr>
            </a:lvl1pPr>
            <a:lvl2pPr>
              <a:defRPr sz="16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3pPr>
          </a:lstStyle>
          <a:p>
            <a:pPr marL="92075" lvl="0" indent="-92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Malgun Gothic" panose="020B0503020000020004" pitchFamily="34" charset="-127"/>
              <a:buChar char="​"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Titre 75">
            <a:extLst>
              <a:ext uri="{FF2B5EF4-FFF2-40B4-BE49-F238E27FC236}">
                <a16:creationId xmlns:a16="http://schemas.microsoft.com/office/drawing/2014/main" id="{8A594962-1D25-8A47-ABDE-67BA0EAB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3686" y="810730"/>
            <a:ext cx="10364454" cy="49991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004787"/>
                </a:solidFill>
                <a:latin typeface="Bodoni Moda 9pt Black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8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60" r:id="rId3"/>
    <p:sldLayoutId id="2147483656" r:id="rId4"/>
    <p:sldLayoutId id="214748365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.cncc.fr/" TargetMode="External"/><Relationship Id="rId2" Type="http://schemas.openxmlformats.org/officeDocument/2006/relationships/hyperlink" Target="https://aglae.cncc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16AC3-0DBA-9EC9-EF09-687CC608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A958D8-FB0E-C590-80D3-5FE671D5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787"/>
                </a:solidFill>
                <a:latin typeface="Bodoni Moda 9pt Black" pitchFamily="2" charset="77"/>
              </a:rPr>
              <a:t>CONNEXION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7A561D2-6D9B-3456-046F-9192446246FC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1358900" y="1557338"/>
            <a:ext cx="4133850" cy="451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indent="0" eaLnBrk="0" hangingPunct="0">
              <a:spcBef>
                <a:spcPct val="20000"/>
              </a:spcBef>
              <a:spcAft>
                <a:spcPts val="600"/>
              </a:spcAft>
              <a:buClr>
                <a:srgbClr val="FF6400"/>
              </a:buClr>
              <a:buNone/>
              <a:defRPr/>
            </a:pPr>
            <a:endParaRPr lang="fr-FR" b="1" kern="0" dirty="0">
              <a:solidFill>
                <a:schemeClr val="tx1">
                  <a:lumMod val="85000"/>
                  <a:lumOff val="15000"/>
                </a:schemeClr>
              </a:solidFill>
              <a:latin typeface="Bodoni Moda 9pt Black"/>
            </a:endParaRPr>
          </a:p>
          <a:p>
            <a:pPr marL="0" lvl="2" indent="0" eaLnBrk="0" hangingPunct="0">
              <a:spcBef>
                <a:spcPct val="20000"/>
              </a:spcBef>
              <a:spcAft>
                <a:spcPts val="600"/>
              </a:spcAft>
              <a:buClr>
                <a:srgbClr val="FF6400"/>
              </a:buClr>
              <a:buNone/>
              <a:defRPr/>
            </a:pPr>
            <a:r>
              <a:rPr lang="fr-FR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oda 9pt Black"/>
              </a:rPr>
              <a:t>1.1 Vous êtes CAC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oda 9pt Black"/>
              </a:rPr>
              <a:t>ou vous accédez à </a:t>
            </a:r>
            <a:r>
              <a:rPr lang="fr-FR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oda 9pt Black"/>
              </a:rPr>
              <a:t>Aglae</a:t>
            </a: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  <a:latin typeface="Bodoni Moda 9pt Black"/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Rendez-vous vous sur </a:t>
            </a:r>
            <a:r>
              <a:rPr lang="fr-FR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Aglae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fr-FR" u="sng" kern="0" dirty="0">
                <a:solidFill>
                  <a:schemeClr val="accent5"/>
                </a:solidFill>
                <a:hlinkClick r:id="rId2"/>
              </a:rPr>
              <a:t>https://aglae.cncc.fr</a:t>
            </a:r>
            <a:endParaRPr lang="fr-FR" u="sng" kern="0" dirty="0">
              <a:solidFill>
                <a:schemeClr val="accent5"/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Vous accédez à la page de connexion.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spcAft>
                <a:spcPts val="600"/>
              </a:spcAft>
              <a:buClr>
                <a:srgbClr val="FF6400"/>
              </a:buClr>
              <a:buNone/>
              <a:defRPr/>
            </a:pPr>
            <a:r>
              <a:rPr lang="fr-FR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oda 9pt Black"/>
              </a:rPr>
              <a:t>1.2 Vous n’êtes pas CAC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oda 9pt Black"/>
              </a:rPr>
              <a:t>ou vous n’avez pas de compte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Vous devez créer un compte utilisateur afin de pouvoir effectuer la déclaration. La création est immédiate.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fois le compte créé, rendez-vous sur la page :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https://ma.cncc.fr/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cliquez sur </a:t>
            </a:r>
            <a:r>
              <a:rPr lang="fr-FR" kern="0" dirty="0">
                <a:solidFill>
                  <a:schemeClr val="accent5"/>
                </a:solidFill>
              </a:rPr>
              <a:t>Mon profil</a:t>
            </a:r>
            <a:r>
              <a:rPr lang="fr-FR" kern="0" dirty="0"/>
              <a:t>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(Menu à gauche de l’écran) pour accéder à votre fiche personnelle.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dessous de vos informations personnelles, entrez un code de </a:t>
            </a:r>
            <a:r>
              <a:rPr lang="fr-FR" kern="0" dirty="0">
                <a:solidFill>
                  <a:schemeClr val="accent5"/>
                </a:solidFill>
              </a:rPr>
              <a:t>télédéclaration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valide pour activer votre accès </a:t>
            </a:r>
            <a:br>
              <a:rPr lang="fr-FR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(communiqué sur le courrier d’ouverture de la campagne de collecte des Cotisations adressé par votre Compagnie Régionale).</a:t>
            </a:r>
            <a:endParaRPr lang="fr-FR" i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Connecteur en angle 7">
            <a:extLst>
              <a:ext uri="{FF2B5EF4-FFF2-40B4-BE49-F238E27FC236}">
                <a16:creationId xmlns:a16="http://schemas.microsoft.com/office/drawing/2014/main" id="{F23AE02B-6517-9556-1DF9-D8ED2F640E92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>
            <a:off x="5015986" y="2101133"/>
            <a:ext cx="1299413" cy="38124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8AA5090-27AA-A3A2-84AF-D29883D9B085}"/>
              </a:ext>
            </a:extLst>
          </p:cNvPr>
          <p:cNvSpPr/>
          <p:nvPr/>
        </p:nvSpPr>
        <p:spPr>
          <a:xfrm>
            <a:off x="5653169" y="2753187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E9F93-D0FF-BCF0-F88C-BA84FD64F849}"/>
              </a:ext>
            </a:extLst>
          </p:cNvPr>
          <p:cNvSpPr/>
          <p:nvPr/>
        </p:nvSpPr>
        <p:spPr>
          <a:xfrm>
            <a:off x="6315398" y="2295187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en angle 29">
            <a:extLst>
              <a:ext uri="{FF2B5EF4-FFF2-40B4-BE49-F238E27FC236}">
                <a16:creationId xmlns:a16="http://schemas.microsoft.com/office/drawing/2014/main" id="{A356DBE4-CD26-19A0-6C0F-059D0EEB642B}"/>
              </a:ext>
            </a:extLst>
          </p:cNvPr>
          <p:cNvCxnSpPr>
            <a:cxnSpLocks/>
          </p:cNvCxnSpPr>
          <p:nvPr/>
        </p:nvCxnSpPr>
        <p:spPr>
          <a:xfrm rot="10800000">
            <a:off x="5506907" y="4429243"/>
            <a:ext cx="861971" cy="59314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9709-624B-BB0F-F987-0F17614775B0}"/>
              </a:ext>
            </a:extLst>
          </p:cNvPr>
          <p:cNvSpPr/>
          <p:nvPr/>
        </p:nvSpPr>
        <p:spPr>
          <a:xfrm>
            <a:off x="6387406" y="4901811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7EB38C-75CA-F09F-7CA5-B2CE6FE00626}"/>
              </a:ext>
            </a:extLst>
          </p:cNvPr>
          <p:cNvSpPr/>
          <p:nvPr/>
        </p:nvSpPr>
        <p:spPr>
          <a:xfrm>
            <a:off x="6310328" y="1157395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DF4DE17-109C-0A72-A0EF-C033B2316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851" y="1256714"/>
            <a:ext cx="1579774" cy="278110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A14899-CC69-5A52-7354-5B30D67AFFE6}"/>
              </a:ext>
            </a:extLst>
          </p:cNvPr>
          <p:cNvSpPr/>
          <p:nvPr/>
        </p:nvSpPr>
        <p:spPr>
          <a:xfrm>
            <a:off x="7271461" y="4906203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567ACA-EBFE-6654-532E-6C7277615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406" y="4433868"/>
            <a:ext cx="4085937" cy="1544078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07E8587F-2573-0526-EDAB-BD857426BFB4}"/>
              </a:ext>
            </a:extLst>
          </p:cNvPr>
          <p:cNvGrpSpPr/>
          <p:nvPr/>
        </p:nvGrpSpPr>
        <p:grpSpPr>
          <a:xfrm>
            <a:off x="468000" y="1908000"/>
            <a:ext cx="756000" cy="3284841"/>
            <a:chOff x="457113" y="1878563"/>
            <a:chExt cx="756000" cy="3284841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ED74785-F4D8-D4AE-3304-52DE61BF1075}"/>
                </a:ext>
              </a:extLst>
            </p:cNvPr>
            <p:cNvCxnSpPr/>
            <p:nvPr/>
          </p:nvCxnSpPr>
          <p:spPr>
            <a:xfrm>
              <a:off x="835113" y="2202563"/>
              <a:ext cx="0" cy="263684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212B1E-E28F-CE4E-8F78-02A6624332DF}"/>
                </a:ext>
              </a:extLst>
            </p:cNvPr>
            <p:cNvSpPr/>
            <p:nvPr/>
          </p:nvSpPr>
          <p:spPr>
            <a:xfrm>
              <a:off x="457113" y="2757510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EA5F94-FE82-27B0-998F-57B4F1EE27FC}"/>
                </a:ext>
              </a:extLst>
            </p:cNvPr>
            <p:cNvSpPr/>
            <p:nvPr/>
          </p:nvSpPr>
          <p:spPr>
            <a:xfrm>
              <a:off x="457113" y="1878563"/>
              <a:ext cx="756000" cy="648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D7B988-6DB4-7119-FDF0-0115CE597F5D}"/>
                </a:ext>
              </a:extLst>
            </p:cNvPr>
            <p:cNvSpPr/>
            <p:nvPr/>
          </p:nvSpPr>
          <p:spPr>
            <a:xfrm>
              <a:off x="457113" y="3636457"/>
              <a:ext cx="756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cap="all" dirty="0">
                  <a:latin typeface="Georgia" panose="02040502050405020303" pitchFamily="18" charset="0"/>
                </a:rPr>
                <a:t>F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03B345-2F2F-F153-03EA-F67B4E6696BA}"/>
                </a:ext>
              </a:extLst>
            </p:cNvPr>
            <p:cNvSpPr/>
            <p:nvPr/>
          </p:nvSpPr>
          <p:spPr>
            <a:xfrm>
              <a:off x="457113" y="4515404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2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CC5B-AFC3-3F92-8BD5-16211A7A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1226FA-130C-E272-3B17-A27577EE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787"/>
                </a:solidFill>
                <a:latin typeface="Bodoni Moda 9pt Black" pitchFamily="2" charset="77"/>
              </a:rPr>
              <a:t>DECLARATION DES BASES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C07E39C-2A1F-3808-3BC9-71E9B23AACC9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1358900" y="1557338"/>
            <a:ext cx="4133850" cy="451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2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2.1 Cliquez sur le menu </a:t>
            </a:r>
            <a:r>
              <a:rPr lang="fr-FR" sz="1400" kern="0" dirty="0">
                <a:solidFill>
                  <a:schemeClr val="accent5"/>
                </a:solidFill>
              </a:rPr>
              <a:t>Cotisations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2.2 Cliquez sur le bouton </a:t>
            </a:r>
            <a:r>
              <a:rPr lang="fr-FR" sz="1400" kern="0" dirty="0">
                <a:solidFill>
                  <a:schemeClr val="accent5"/>
                </a:solidFill>
              </a:rPr>
              <a:t>Déclarer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afin d’effectuer 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déclaration des bases d’honoraires.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2.3 Complétez le formulaire.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fr-FR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montants à déclarer correspondent aux</a:t>
            </a:r>
            <a:br>
              <a:rPr lang="fr-FR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honoraires facturés entre le 1</a:t>
            </a:r>
            <a:r>
              <a:rPr lang="fr-FR" sz="1400" i="1" kern="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fr-FR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janvier et le 31 décembre 2024.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i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i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2.4 Pour les commissaires aux comptes personnes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physiques, précisez si vous détenez des mandats.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fr-FR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Cette déclaration est exploitée dans le cadre du suivi de l’obligation de formation.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7E8C9-1920-8566-8E59-F1A07AADFF9C}"/>
              </a:ext>
            </a:extLst>
          </p:cNvPr>
          <p:cNvSpPr/>
          <p:nvPr/>
        </p:nvSpPr>
        <p:spPr>
          <a:xfrm>
            <a:off x="6315398" y="2295187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540FE2-A035-7791-6657-23818401D1E7}"/>
              </a:ext>
            </a:extLst>
          </p:cNvPr>
          <p:cNvSpPr/>
          <p:nvPr/>
        </p:nvSpPr>
        <p:spPr>
          <a:xfrm>
            <a:off x="6387406" y="4901811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03F14-8D06-B44C-D59D-FDAA904E45FA}"/>
              </a:ext>
            </a:extLst>
          </p:cNvPr>
          <p:cNvSpPr/>
          <p:nvPr/>
        </p:nvSpPr>
        <p:spPr>
          <a:xfrm>
            <a:off x="6310328" y="1157395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72C543-733D-2D87-BAA1-2ECCCD6AF3F2}"/>
              </a:ext>
            </a:extLst>
          </p:cNvPr>
          <p:cNvSpPr/>
          <p:nvPr/>
        </p:nvSpPr>
        <p:spPr>
          <a:xfrm>
            <a:off x="7271461" y="4906203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BF5D3494-3CEB-1F90-4492-51F47488F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23" y="2011098"/>
            <a:ext cx="1064980" cy="2786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105A84B-FFF4-E1F7-FA8D-71347CFD643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108622" y="2150413"/>
            <a:ext cx="19152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B7E6BF21-6DF8-4D81-9075-548E360B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23" y="2545244"/>
            <a:ext cx="731520" cy="25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1D22F0E-C18E-587A-3CF7-E1FC5178751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220730" y="2672607"/>
            <a:ext cx="8030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C1428C0-F4F2-AB59-A48C-307E46068341}"/>
              </a:ext>
            </a:extLst>
          </p:cNvPr>
          <p:cNvGrpSpPr/>
          <p:nvPr/>
        </p:nvGrpSpPr>
        <p:grpSpPr>
          <a:xfrm>
            <a:off x="6023823" y="3011507"/>
            <a:ext cx="4619396" cy="2744802"/>
            <a:chOff x="3764663" y="3080951"/>
            <a:chExt cx="4619396" cy="2744802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EA13AE79-006A-ABA7-2265-36223A45A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971" r="1450" b="971"/>
            <a:stretch/>
          </p:blipFill>
          <p:spPr bwMode="auto">
            <a:xfrm>
              <a:off x="3764663" y="3080951"/>
              <a:ext cx="4619396" cy="274480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8D4D5E-455A-C722-CAC5-2499FD15EB24}"/>
                </a:ext>
              </a:extLst>
            </p:cNvPr>
            <p:cNvSpPr/>
            <p:nvPr/>
          </p:nvSpPr>
          <p:spPr>
            <a:xfrm>
              <a:off x="4324865" y="3156192"/>
              <a:ext cx="685800" cy="108000"/>
            </a:xfrm>
            <a:prstGeom prst="rect">
              <a:avLst/>
            </a:prstGeom>
            <a:solidFill>
              <a:srgbClr val="0F55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686853-E02A-02D0-FFE8-DFE9050ADADE}"/>
                </a:ext>
              </a:extLst>
            </p:cNvPr>
            <p:cNvSpPr/>
            <p:nvPr/>
          </p:nvSpPr>
          <p:spPr>
            <a:xfrm>
              <a:off x="5189838" y="3493403"/>
              <a:ext cx="871151" cy="133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fr-FR" sz="600" dirty="0">
                  <a:solidFill>
                    <a:schemeClr val="tx1"/>
                  </a:solidFill>
                </a:rPr>
                <a:t>ZEPOWER Agathe</a:t>
              </a:r>
            </a:p>
          </p:txBody>
        </p:sp>
      </p:grpSp>
      <p:pic>
        <p:nvPicPr>
          <p:cNvPr id="34" name="Picture 6">
            <a:extLst>
              <a:ext uri="{FF2B5EF4-FFF2-40B4-BE49-F238E27FC236}">
                <a16:creationId xmlns:a16="http://schemas.microsoft.com/office/drawing/2014/main" id="{F943C106-F152-039B-FE31-15AE3CE3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90008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132938E9-D7ED-36EA-4C14-87DAF015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5163579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E9782D9-C8A0-DB6A-0431-BE74E7587B02}"/>
              </a:ext>
            </a:extLst>
          </p:cNvPr>
          <p:cNvCxnSpPr>
            <a:cxnSpLocks/>
          </p:cNvCxnSpPr>
          <p:nvPr/>
        </p:nvCxnSpPr>
        <p:spPr>
          <a:xfrm>
            <a:off x="5175422" y="5160434"/>
            <a:ext cx="8030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71A7D1B-A4AC-1B70-49DD-29E5D23B99AE}"/>
              </a:ext>
            </a:extLst>
          </p:cNvPr>
          <p:cNvGrpSpPr/>
          <p:nvPr/>
        </p:nvGrpSpPr>
        <p:grpSpPr>
          <a:xfrm>
            <a:off x="468000" y="1908000"/>
            <a:ext cx="756000" cy="3284841"/>
            <a:chOff x="457113" y="1878563"/>
            <a:chExt cx="756000" cy="3284841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99221AE6-BA6A-E01E-74EE-2A6C939EA383}"/>
                </a:ext>
              </a:extLst>
            </p:cNvPr>
            <p:cNvCxnSpPr/>
            <p:nvPr/>
          </p:nvCxnSpPr>
          <p:spPr>
            <a:xfrm>
              <a:off x="835113" y="2202563"/>
              <a:ext cx="0" cy="263684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EE3701-1AE5-5F7E-DC4A-A074E6A20649}"/>
                </a:ext>
              </a:extLst>
            </p:cNvPr>
            <p:cNvSpPr/>
            <p:nvPr/>
          </p:nvSpPr>
          <p:spPr>
            <a:xfrm>
              <a:off x="457113" y="2757510"/>
              <a:ext cx="756000" cy="648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608C8E-934E-41C4-1F8B-46BBD494F70D}"/>
                </a:ext>
              </a:extLst>
            </p:cNvPr>
            <p:cNvSpPr/>
            <p:nvPr/>
          </p:nvSpPr>
          <p:spPr>
            <a:xfrm>
              <a:off x="457113" y="1878563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2A3D33-DB20-ECBE-C3AF-147BBFE347FE}"/>
                </a:ext>
              </a:extLst>
            </p:cNvPr>
            <p:cNvSpPr/>
            <p:nvPr/>
          </p:nvSpPr>
          <p:spPr>
            <a:xfrm>
              <a:off x="457113" y="3636457"/>
              <a:ext cx="756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cap="all" dirty="0">
                  <a:latin typeface="Georgia" panose="02040502050405020303" pitchFamily="18" charset="0"/>
                </a:rPr>
                <a:t>F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D5C8B3-CDAF-84E0-5BE2-D95DF1FB2CB0}"/>
                </a:ext>
              </a:extLst>
            </p:cNvPr>
            <p:cNvSpPr/>
            <p:nvPr/>
          </p:nvSpPr>
          <p:spPr>
            <a:xfrm>
              <a:off x="457113" y="4515404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46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A3A33-3AF8-1582-9067-CD1F502E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5C081B-BD97-5E12-CCA7-9242CAAA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787"/>
                </a:solidFill>
                <a:latin typeface="Bodoni Moda 9pt Black" pitchFamily="2" charset="77"/>
              </a:rPr>
              <a:t>FACULTATIF – AJOUT D’UNE DECLARATION ADDITIONNELLE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6C69A14-FCD4-CB4E-BE40-61BBC699ACCB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1358900" y="1557338"/>
            <a:ext cx="4133850" cy="4514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F.1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effectuer une </a:t>
            </a:r>
            <a:b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déclaration pour une Société de CAC ou pour un nouveau CAC PP, appuyez sur </a:t>
            </a:r>
            <a:r>
              <a:rPr lang="fr-FR" kern="0" dirty="0">
                <a:solidFill>
                  <a:schemeClr val="accent5"/>
                </a:solidFill>
              </a:rPr>
              <a:t>Ajouter une déclaration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F.2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Entrez </a:t>
            </a:r>
            <a:r>
              <a:rPr lang="fr-FR" kern="0" dirty="0">
                <a:solidFill>
                  <a:schemeClr val="accent5"/>
                </a:solidFill>
              </a:rPr>
              <a:t>le code de </a:t>
            </a:r>
            <a:r>
              <a:rPr lang="fr-FR" kern="0" dirty="0" err="1">
                <a:solidFill>
                  <a:schemeClr val="accent5"/>
                </a:solidFill>
              </a:rPr>
              <a:t>télé-déclaration</a:t>
            </a:r>
            <a:r>
              <a:rPr lang="fr-FR" kern="0" dirty="0">
                <a:solidFill>
                  <a:schemeClr val="accent5"/>
                </a:solidFill>
              </a:rPr>
              <a:t>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(communiqué </a:t>
            </a:r>
            <a:b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 le courrier d’ouverture de la campagne de collecte des Cotisations adressé par votre Compagnie Régionale)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F.3 </a:t>
            </a: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nouvelle déclaration </a:t>
            </a:r>
            <a:b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effectuer est ajoutée au périmètre. Vous pouvez la déclarer en suivant à nouveau les étapes 2 et 3.</a:t>
            </a:r>
            <a:endParaRPr lang="fr-FR" i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E96E4C-98C7-CF81-15E3-985ADA329F9F}"/>
              </a:ext>
            </a:extLst>
          </p:cNvPr>
          <p:cNvSpPr/>
          <p:nvPr/>
        </p:nvSpPr>
        <p:spPr>
          <a:xfrm>
            <a:off x="6315398" y="2295187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9B30D-99AF-8326-B429-EFB5F4E34AF3}"/>
              </a:ext>
            </a:extLst>
          </p:cNvPr>
          <p:cNvSpPr/>
          <p:nvPr/>
        </p:nvSpPr>
        <p:spPr>
          <a:xfrm>
            <a:off x="6387406" y="4901811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51BCDF-99EF-9F5A-7B9F-64083175E48B}"/>
              </a:ext>
            </a:extLst>
          </p:cNvPr>
          <p:cNvSpPr/>
          <p:nvPr/>
        </p:nvSpPr>
        <p:spPr>
          <a:xfrm>
            <a:off x="6310328" y="1157395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56451-08D4-2994-E648-05788DE15E6E}"/>
              </a:ext>
            </a:extLst>
          </p:cNvPr>
          <p:cNvSpPr/>
          <p:nvPr/>
        </p:nvSpPr>
        <p:spPr>
          <a:xfrm>
            <a:off x="7271461" y="4906203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7267105-F90B-DF99-1CD9-B412A56A54C7}"/>
              </a:ext>
            </a:extLst>
          </p:cNvPr>
          <p:cNvCxnSpPr/>
          <p:nvPr/>
        </p:nvCxnSpPr>
        <p:spPr>
          <a:xfrm>
            <a:off x="3731741" y="1878563"/>
            <a:ext cx="2292082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B70F176-A23E-17E9-6B2C-0FE6B34879BD}"/>
              </a:ext>
            </a:extLst>
          </p:cNvPr>
          <p:cNvCxnSpPr>
            <a:cxnSpLocks/>
          </p:cNvCxnSpPr>
          <p:nvPr/>
        </p:nvCxnSpPr>
        <p:spPr>
          <a:xfrm>
            <a:off x="5301049" y="3253372"/>
            <a:ext cx="7227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29B1B22-4002-03D9-C345-3F42DD865FD2}"/>
              </a:ext>
            </a:extLst>
          </p:cNvPr>
          <p:cNvCxnSpPr>
            <a:cxnSpLocks/>
          </p:cNvCxnSpPr>
          <p:nvPr/>
        </p:nvCxnSpPr>
        <p:spPr>
          <a:xfrm>
            <a:off x="5337173" y="4761084"/>
            <a:ext cx="677466" cy="39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D667ADD-1CDD-44E5-F97C-F71D6AF6AC8C}"/>
              </a:ext>
            </a:extLst>
          </p:cNvPr>
          <p:cNvGrpSpPr/>
          <p:nvPr/>
        </p:nvGrpSpPr>
        <p:grpSpPr>
          <a:xfrm>
            <a:off x="468000" y="1908000"/>
            <a:ext cx="756000" cy="3284841"/>
            <a:chOff x="457113" y="1878563"/>
            <a:chExt cx="756000" cy="3284841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AB847D9-303F-5A5E-904D-F1D843EFA19A}"/>
                </a:ext>
              </a:extLst>
            </p:cNvPr>
            <p:cNvCxnSpPr/>
            <p:nvPr/>
          </p:nvCxnSpPr>
          <p:spPr>
            <a:xfrm>
              <a:off x="835113" y="2202563"/>
              <a:ext cx="0" cy="263684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F1FED8-0807-1C33-A6CE-BDC7FA50696E}"/>
                </a:ext>
              </a:extLst>
            </p:cNvPr>
            <p:cNvSpPr/>
            <p:nvPr/>
          </p:nvSpPr>
          <p:spPr>
            <a:xfrm>
              <a:off x="457113" y="2757510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A4CE89-6185-520D-9680-9E5038156093}"/>
                </a:ext>
              </a:extLst>
            </p:cNvPr>
            <p:cNvSpPr/>
            <p:nvPr/>
          </p:nvSpPr>
          <p:spPr>
            <a:xfrm>
              <a:off x="457113" y="1878563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B255A5-1233-60A8-8EC7-515B3750A412}"/>
                </a:ext>
              </a:extLst>
            </p:cNvPr>
            <p:cNvSpPr/>
            <p:nvPr/>
          </p:nvSpPr>
          <p:spPr>
            <a:xfrm>
              <a:off x="457113" y="3636457"/>
              <a:ext cx="756000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cap="all" dirty="0">
                  <a:latin typeface="Georgia" panose="02040502050405020303" pitchFamily="18" charset="0"/>
                </a:rPr>
                <a:t>F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33B7ED-37F2-82E1-F21E-928B86B8C543}"/>
                </a:ext>
              </a:extLst>
            </p:cNvPr>
            <p:cNvSpPr/>
            <p:nvPr/>
          </p:nvSpPr>
          <p:spPr>
            <a:xfrm>
              <a:off x="457113" y="4515404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3</a:t>
              </a:r>
            </a:p>
          </p:txBody>
        </p:sp>
      </p:grpSp>
      <p:pic>
        <p:nvPicPr>
          <p:cNvPr id="22" name="Image 1">
            <a:extLst>
              <a:ext uri="{FF2B5EF4-FFF2-40B4-BE49-F238E27FC236}">
                <a16:creationId xmlns:a16="http://schemas.microsoft.com/office/drawing/2014/main" id="{75F75B89-64B1-ECE1-06B3-0657EB248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0"/>
          <a:stretch/>
        </p:blipFill>
        <p:spPr bwMode="auto">
          <a:xfrm>
            <a:off x="6096000" y="1485253"/>
            <a:ext cx="2553083" cy="10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>
            <a:extLst>
              <a:ext uri="{FF2B5EF4-FFF2-40B4-BE49-F238E27FC236}">
                <a16:creationId xmlns:a16="http://schemas.microsoft.com/office/drawing/2014/main" id="{BCD4D078-10DE-8347-6D50-AA6BD33C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2350" y="2677984"/>
            <a:ext cx="3230032" cy="15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FBAE3A00-CA5D-401A-7579-120DDC6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4474737"/>
            <a:ext cx="4938188" cy="12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7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FCED-7B9B-B886-2E9C-80D20495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E0839FA-7017-583E-0001-D3E8F989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787"/>
                </a:solidFill>
                <a:latin typeface="Bodoni Moda 9pt Black" pitchFamily="2" charset="77"/>
              </a:rPr>
              <a:t>REGLEMENT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DE57F8-50E6-AE4F-9001-5E7AD83A0C07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1358900" y="1557338"/>
            <a:ext cx="4133850" cy="4514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3.1 Une fois la ou les déclarations terminées, appuyez sur </a:t>
            </a:r>
            <a:r>
              <a:rPr lang="fr-FR" sz="1400" kern="0" dirty="0">
                <a:solidFill>
                  <a:schemeClr val="accent5"/>
                </a:solidFill>
              </a:rPr>
              <a:t>Règlement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3.2 Vous pouvez alors ajouter un ou plusieurs bordereaux déclarés au règlement : sélectionnez les bordereaux puis appuyez sur </a:t>
            </a:r>
            <a:r>
              <a:rPr lang="fr-FR" sz="1400" kern="0" dirty="0">
                <a:solidFill>
                  <a:schemeClr val="accent5"/>
                </a:solidFill>
              </a:rPr>
              <a:t>Ajouter une déclaration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3.3 Le cas échéant, les bordereaux sont répartis en fonction de la CRCC bénéficiaire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effectuer le règlement, appuyez sur le bouton représentant un </a:t>
            </a:r>
            <a:r>
              <a:rPr lang="fr-FR" sz="1400" kern="0" dirty="0">
                <a:solidFill>
                  <a:schemeClr val="accent5"/>
                </a:solidFill>
              </a:rPr>
              <a:t>crayon</a:t>
            </a: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3.4 La fenêtre de relevé de paiement est affichée. 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Entrez les informations relatives au paiement.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i="1" kern="0" dirty="0">
                <a:solidFill>
                  <a:schemeClr val="accent5"/>
                </a:solidFill>
              </a:rPr>
              <a:t>Si votre CRCC a opté pour le paiement par Carte Bleue, une fenêtre supplémentaire s’ouvre</a:t>
            </a:r>
            <a:r>
              <a:rPr lang="fr-FR" sz="1400" kern="0" dirty="0">
                <a:solidFill>
                  <a:schemeClr val="accent5"/>
                </a:solidFill>
              </a:rPr>
              <a:t>.</a:t>
            </a: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2" indent="0" eaLnBrk="0" hangingPunct="0">
              <a:spcBef>
                <a:spcPct val="20000"/>
              </a:spcBef>
              <a:buClr>
                <a:srgbClr val="FF6400"/>
              </a:buClr>
              <a:buNone/>
              <a:defRPr/>
            </a:pP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Dans le cas d’un règlement par chèque, imprimez le relevé de paiement et envoyez-le à votre CRCC, accompagné de votre 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règlement.</a:t>
            </a:r>
            <a:endParaRPr lang="fr-FR" sz="1400" i="1" kern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2C6EE-BF08-1329-3318-9DC6E19EA084}"/>
              </a:ext>
            </a:extLst>
          </p:cNvPr>
          <p:cNvSpPr/>
          <p:nvPr/>
        </p:nvSpPr>
        <p:spPr>
          <a:xfrm>
            <a:off x="6315398" y="2295187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1878C-CA6C-0A90-78F7-5AF686B02F75}"/>
              </a:ext>
            </a:extLst>
          </p:cNvPr>
          <p:cNvSpPr/>
          <p:nvPr/>
        </p:nvSpPr>
        <p:spPr>
          <a:xfrm>
            <a:off x="6387406" y="4901811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EB98C3-4DB5-46E1-32E8-67D3B219BDE0}"/>
              </a:ext>
            </a:extLst>
          </p:cNvPr>
          <p:cNvSpPr/>
          <p:nvPr/>
        </p:nvSpPr>
        <p:spPr>
          <a:xfrm>
            <a:off x="6310328" y="1157395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C47880-0867-63AE-BBDD-CC29CC46A093}"/>
              </a:ext>
            </a:extLst>
          </p:cNvPr>
          <p:cNvSpPr/>
          <p:nvPr/>
        </p:nvSpPr>
        <p:spPr>
          <a:xfrm>
            <a:off x="7271461" y="4906203"/>
            <a:ext cx="337814" cy="37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28AFD08-FC7C-D2C2-3EF7-302B95B4EC88}"/>
              </a:ext>
            </a:extLst>
          </p:cNvPr>
          <p:cNvCxnSpPr>
            <a:cxnSpLocks/>
          </p:cNvCxnSpPr>
          <p:nvPr/>
        </p:nvCxnSpPr>
        <p:spPr>
          <a:xfrm>
            <a:off x="5436973" y="1878564"/>
            <a:ext cx="5868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B54D6C2-969F-8638-9CB0-85227F7A4C2F}"/>
              </a:ext>
            </a:extLst>
          </p:cNvPr>
          <p:cNvCxnSpPr>
            <a:cxnSpLocks/>
          </p:cNvCxnSpPr>
          <p:nvPr/>
        </p:nvCxnSpPr>
        <p:spPr>
          <a:xfrm>
            <a:off x="5301049" y="3253372"/>
            <a:ext cx="7227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00F4ABD-A721-E292-FD66-0D7D5319A4A8}"/>
              </a:ext>
            </a:extLst>
          </p:cNvPr>
          <p:cNvCxnSpPr>
            <a:cxnSpLocks/>
          </p:cNvCxnSpPr>
          <p:nvPr/>
        </p:nvCxnSpPr>
        <p:spPr>
          <a:xfrm>
            <a:off x="5337173" y="4761084"/>
            <a:ext cx="677466" cy="39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AC137AE-F9B4-5C4F-0FEA-A7963DCBCB72}"/>
              </a:ext>
            </a:extLst>
          </p:cNvPr>
          <p:cNvGrpSpPr/>
          <p:nvPr/>
        </p:nvGrpSpPr>
        <p:grpSpPr>
          <a:xfrm>
            <a:off x="468000" y="1908000"/>
            <a:ext cx="756000" cy="3284841"/>
            <a:chOff x="457113" y="1878563"/>
            <a:chExt cx="756000" cy="3284841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10EEFED-C42B-18AE-D144-F9242934E8AB}"/>
                </a:ext>
              </a:extLst>
            </p:cNvPr>
            <p:cNvCxnSpPr/>
            <p:nvPr/>
          </p:nvCxnSpPr>
          <p:spPr>
            <a:xfrm>
              <a:off x="835113" y="2202563"/>
              <a:ext cx="0" cy="263684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969565-0143-163A-CF0A-25256C695A9C}"/>
                </a:ext>
              </a:extLst>
            </p:cNvPr>
            <p:cNvSpPr/>
            <p:nvPr/>
          </p:nvSpPr>
          <p:spPr>
            <a:xfrm>
              <a:off x="457113" y="2757510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5DA8D3-296D-99ED-C863-15632750D3FF}"/>
                </a:ext>
              </a:extLst>
            </p:cNvPr>
            <p:cNvSpPr/>
            <p:nvPr/>
          </p:nvSpPr>
          <p:spPr>
            <a:xfrm>
              <a:off x="457113" y="1878563"/>
              <a:ext cx="756000" cy="648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5843C9-746E-A657-A988-8077F931C14F}"/>
                </a:ext>
              </a:extLst>
            </p:cNvPr>
            <p:cNvSpPr/>
            <p:nvPr/>
          </p:nvSpPr>
          <p:spPr>
            <a:xfrm>
              <a:off x="457113" y="3636457"/>
              <a:ext cx="756000" cy="64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cap="all" dirty="0">
                  <a:latin typeface="Georgia" panose="02040502050405020303" pitchFamily="18" charset="0"/>
                </a:rPr>
                <a:t>F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62DB88-ECEF-9234-FA27-C1D080568F27}"/>
                </a:ext>
              </a:extLst>
            </p:cNvPr>
            <p:cNvSpPr/>
            <p:nvPr/>
          </p:nvSpPr>
          <p:spPr>
            <a:xfrm>
              <a:off x="457113" y="4515404"/>
              <a:ext cx="756000" cy="648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  <a:scene3d>
              <a:camera prst="orthographicFront"/>
              <a:lightRig rig="sof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cap="all" dirty="0">
                  <a:latin typeface="Georgia" panose="02040502050405020303" pitchFamily="18" charset="0"/>
                </a:rPr>
                <a:t>3</a:t>
              </a:r>
            </a:p>
          </p:txBody>
        </p:sp>
      </p:grpSp>
      <p:pic>
        <p:nvPicPr>
          <p:cNvPr id="3" name="Image 1">
            <a:extLst>
              <a:ext uri="{FF2B5EF4-FFF2-40B4-BE49-F238E27FC236}">
                <a16:creationId xmlns:a16="http://schemas.microsoft.com/office/drawing/2014/main" id="{1FADBBA6-53CF-8E33-BDB2-6E6CAFC1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1778"/>
          <a:stretch/>
        </p:blipFill>
        <p:spPr bwMode="auto">
          <a:xfrm>
            <a:off x="6096000" y="1404511"/>
            <a:ext cx="2621692" cy="5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257DF04-E4E8-81EE-C77C-85638E3B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2946796"/>
            <a:ext cx="4839730" cy="9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1A4EE54-D0FA-5957-365C-63D406FDA1E0}"/>
              </a:ext>
            </a:extLst>
          </p:cNvPr>
          <p:cNvGrpSpPr/>
          <p:nvPr/>
        </p:nvGrpSpPr>
        <p:grpSpPr>
          <a:xfrm>
            <a:off x="6112743" y="4021551"/>
            <a:ext cx="3554768" cy="2473348"/>
            <a:chOff x="3569473" y="3838959"/>
            <a:chExt cx="3554768" cy="2473348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2E75EC9-EB93-773C-539D-4DD1E37D0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473" y="3838959"/>
              <a:ext cx="3554768" cy="2473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4293C5-917C-DF53-F8E6-816BCCC2D5C1}"/>
                </a:ext>
              </a:extLst>
            </p:cNvPr>
            <p:cNvSpPr/>
            <p:nvPr/>
          </p:nvSpPr>
          <p:spPr>
            <a:xfrm>
              <a:off x="5098612" y="4156702"/>
              <a:ext cx="276225" cy="11429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fr-FR" sz="600" b="1" dirty="0">
                  <a:solidFill>
                    <a:schemeClr val="tx1"/>
                  </a:solidFill>
                </a:rPr>
                <a:t>2025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4D67DD0-EADD-CE84-9EA0-3026DF819DF2}"/>
              </a:ext>
            </a:extLst>
          </p:cNvPr>
          <p:cNvGrpSpPr/>
          <p:nvPr/>
        </p:nvGrpSpPr>
        <p:grpSpPr>
          <a:xfrm>
            <a:off x="6104580" y="1974332"/>
            <a:ext cx="4831150" cy="881505"/>
            <a:chOff x="3558676" y="1456938"/>
            <a:chExt cx="5076960" cy="1046912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0EF5AA52-D1BA-EA27-6680-1AD1B104F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8676" y="1456938"/>
              <a:ext cx="5076960" cy="104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02C3A-5BDB-AE17-772E-88C13D296321}"/>
                </a:ext>
              </a:extLst>
            </p:cNvPr>
            <p:cNvSpPr/>
            <p:nvPr/>
          </p:nvSpPr>
          <p:spPr>
            <a:xfrm>
              <a:off x="7756087" y="1807765"/>
              <a:ext cx="276225" cy="114299"/>
            </a:xfrm>
            <a:prstGeom prst="rect">
              <a:avLst/>
            </a:prstGeom>
            <a:solidFill>
              <a:srgbClr val="E8DF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fr-FR" sz="600" b="1" dirty="0">
                  <a:solidFill>
                    <a:srgbClr val="7A59AC"/>
                  </a:solidFill>
                </a:rPr>
                <a:t>2025</a:t>
              </a:r>
            </a:p>
          </p:txBody>
        </p:sp>
      </p:grp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300154D1-311F-E0DD-3166-AE168D506CCB}"/>
              </a:ext>
            </a:extLst>
          </p:cNvPr>
          <p:cNvSpPr txBox="1">
            <a:spLocks/>
          </p:cNvSpPr>
          <p:nvPr/>
        </p:nvSpPr>
        <p:spPr>
          <a:xfrm>
            <a:off x="9718090" y="4012751"/>
            <a:ext cx="1957078" cy="23134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2" eaLnBrk="0" hangingPunct="0">
              <a:spcBef>
                <a:spcPct val="20000"/>
              </a:spcBef>
              <a:buClr>
                <a:srgbClr val="FF6400"/>
              </a:buClr>
              <a:defRPr/>
            </a:pPr>
            <a:r>
              <a:rPr lang="fr-FR" sz="14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  <a:t>Déclarant</a:t>
            </a: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  <a:t> - nom de la personne (PP ou PM) sur laquelle les déclarations sont regroupées.</a:t>
            </a:r>
            <a:b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</a:br>
            <a:endParaRPr lang="fr-FR" sz="1400" kern="0" dirty="0">
              <a:solidFill>
                <a:schemeClr val="tx1">
                  <a:lumMod val="85000"/>
                  <a:lumOff val="15000"/>
                </a:schemeClr>
              </a:solidFill>
              <a:latin typeface="Gotham Bold"/>
            </a:endParaRPr>
          </a:p>
          <a:p>
            <a:pPr marL="0" lvl="2" eaLnBrk="0" hangingPunct="0">
              <a:spcBef>
                <a:spcPct val="20000"/>
              </a:spcBef>
              <a:buClr>
                <a:srgbClr val="FF6400"/>
              </a:buClr>
              <a:defRPr/>
            </a:pPr>
            <a:r>
              <a:rPr lang="fr-FR" sz="14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  <a:t>Payeur</a:t>
            </a:r>
            <a:r>
              <a:rPr 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  <a:t> - personne ou société effectuant le règlement.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B9229E9-C045-FE7E-3726-17CC9E60ADD4}"/>
              </a:ext>
            </a:extLst>
          </p:cNvPr>
          <p:cNvCxnSpPr>
            <a:cxnSpLocks/>
          </p:cNvCxnSpPr>
          <p:nvPr/>
        </p:nvCxnSpPr>
        <p:spPr>
          <a:xfrm>
            <a:off x="5419420" y="2415084"/>
            <a:ext cx="5868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65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7F3E9"/>
      </a:lt2>
      <a:accent1>
        <a:srgbClr val="004787"/>
      </a:accent1>
      <a:accent2>
        <a:srgbClr val="3553A3"/>
      </a:accent2>
      <a:accent3>
        <a:srgbClr val="E1CC9F"/>
      </a:accent3>
      <a:accent4>
        <a:srgbClr val="F9DF13"/>
      </a:accent4>
      <a:accent5>
        <a:srgbClr val="EF785C"/>
      </a:accent5>
      <a:accent6>
        <a:srgbClr val="A3BFB5"/>
      </a:accent6>
      <a:hlink>
        <a:srgbClr val="3453A3"/>
      </a:hlink>
      <a:folHlink>
        <a:srgbClr val="EF785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478</Words>
  <Application>Microsoft Office PowerPoint</Application>
  <PresentationFormat>Grand écran</PresentationFormat>
  <Paragraphs>68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5" baseType="lpstr">
      <vt:lpstr>Malgun Gothic</vt:lpstr>
      <vt:lpstr>Arial</vt:lpstr>
      <vt:lpstr>Bodoni Moda 9pt Black</vt:lpstr>
      <vt:lpstr>Bodoni Moda 9pt SemiBold</vt:lpstr>
      <vt:lpstr>Calibri</vt:lpstr>
      <vt:lpstr>Calibri Light</vt:lpstr>
      <vt:lpstr>Georgia</vt:lpstr>
      <vt:lpstr>Gotham Bold</vt:lpstr>
      <vt:lpstr>Operetta 12 Black</vt:lpstr>
      <vt:lpstr>Operetta 12 Demi Bold</vt:lpstr>
      <vt:lpstr>Thème Office</vt:lpstr>
      <vt:lpstr>CONNEXION</vt:lpstr>
      <vt:lpstr>DECLARATION DES BASES</vt:lpstr>
      <vt:lpstr>FACULTATIF – AJOUT D’UNE DECLARATION ADDITIONNELLE</vt:lpstr>
      <vt:lpstr>REGLEMENT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comont</dc:creator>
  <cp:lastModifiedBy>Caroline REEB</cp:lastModifiedBy>
  <cp:revision>75</cp:revision>
  <dcterms:created xsi:type="dcterms:W3CDTF">2021-09-14T07:50:37Z</dcterms:created>
  <dcterms:modified xsi:type="dcterms:W3CDTF">2025-02-18T10:08:48Z</dcterms:modified>
</cp:coreProperties>
</file>